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2" r:id="rId1"/>
  </p:sldMasterIdLst>
  <p:notesMasterIdLst>
    <p:notesMasterId r:id="rId18"/>
  </p:notesMasterIdLst>
  <p:sldIdLst>
    <p:sldId id="256" r:id="rId2"/>
    <p:sldId id="257" r:id="rId3"/>
    <p:sldId id="259" r:id="rId4"/>
    <p:sldId id="267" r:id="rId5"/>
    <p:sldId id="263" r:id="rId6"/>
    <p:sldId id="264" r:id="rId7"/>
    <p:sldId id="261" r:id="rId8"/>
    <p:sldId id="269" r:id="rId9"/>
    <p:sldId id="270" r:id="rId10"/>
    <p:sldId id="268" r:id="rId11"/>
    <p:sldId id="271" r:id="rId12"/>
    <p:sldId id="262" r:id="rId13"/>
    <p:sldId id="265" r:id="rId14"/>
    <p:sldId id="260" r:id="rId15"/>
    <p:sldId id="266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5312"/>
  </p:normalViewPr>
  <p:slideViewPr>
    <p:cSldViewPr snapToGrid="0" snapToObjects="1">
      <p:cViewPr varScale="1">
        <p:scale>
          <a:sx n="81" d="100"/>
          <a:sy n="81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259B7C-EB74-4EA5-B36D-14D17468703C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514A1B-4D6D-4251-908E-046171CE8602}">
      <dgm:prSet/>
      <dgm:spPr/>
      <dgm:t>
        <a:bodyPr/>
        <a:lstStyle/>
        <a:p>
          <a:r>
            <a:rPr lang="en-US"/>
            <a:t>Obtain and Clean</a:t>
          </a:r>
        </a:p>
      </dgm:t>
    </dgm:pt>
    <dgm:pt modelId="{CC6FBBDF-80F2-4F12-86A4-651334ABAB8E}" type="parTrans" cxnId="{449A4512-726B-4805-8ACD-A9B6F28D8AA4}">
      <dgm:prSet/>
      <dgm:spPr/>
      <dgm:t>
        <a:bodyPr/>
        <a:lstStyle/>
        <a:p>
          <a:endParaRPr lang="en-US"/>
        </a:p>
      </dgm:t>
    </dgm:pt>
    <dgm:pt modelId="{FAA6A152-59B2-4199-BD41-52471C335DC5}" type="sibTrans" cxnId="{449A4512-726B-4805-8ACD-A9B6F28D8AA4}">
      <dgm:prSet/>
      <dgm:spPr/>
      <dgm:t>
        <a:bodyPr/>
        <a:lstStyle/>
        <a:p>
          <a:endParaRPr lang="en-US"/>
        </a:p>
      </dgm:t>
    </dgm:pt>
    <dgm:pt modelId="{2C8DC11D-45CD-47D8-A979-762D9AFB03A4}">
      <dgm:prSet/>
      <dgm:spPr/>
      <dgm:t>
        <a:bodyPr/>
        <a:lstStyle/>
        <a:p>
          <a:r>
            <a:rPr lang="en-US" dirty="0"/>
            <a:t>Obtain and Clean </a:t>
          </a:r>
          <a:r>
            <a:rPr lang="en-US" dirty="0" err="1"/>
            <a:t>Micromobility</a:t>
          </a:r>
          <a:r>
            <a:rPr lang="en-US" dirty="0"/>
            <a:t> Data for Multiple Cities</a:t>
          </a:r>
        </a:p>
      </dgm:t>
    </dgm:pt>
    <dgm:pt modelId="{573AD30B-957B-4FF6-B231-C9636662A181}" type="parTrans" cxnId="{C9CB2900-545C-4F77-85C1-3F1269259F55}">
      <dgm:prSet/>
      <dgm:spPr/>
      <dgm:t>
        <a:bodyPr/>
        <a:lstStyle/>
        <a:p>
          <a:endParaRPr lang="en-US"/>
        </a:p>
      </dgm:t>
    </dgm:pt>
    <dgm:pt modelId="{3A3B76CE-2301-4BB5-8B05-9B07146A889E}" type="sibTrans" cxnId="{C9CB2900-545C-4F77-85C1-3F1269259F55}">
      <dgm:prSet/>
      <dgm:spPr/>
      <dgm:t>
        <a:bodyPr/>
        <a:lstStyle/>
        <a:p>
          <a:endParaRPr lang="en-US"/>
        </a:p>
      </dgm:t>
    </dgm:pt>
    <dgm:pt modelId="{8FE84291-AE84-4C91-B030-10AF34439C9E}">
      <dgm:prSet/>
      <dgm:spPr/>
      <dgm:t>
        <a:bodyPr/>
        <a:lstStyle/>
        <a:p>
          <a:r>
            <a:rPr lang="en-US" dirty="0"/>
            <a:t>Perform EDA</a:t>
          </a:r>
        </a:p>
      </dgm:t>
    </dgm:pt>
    <dgm:pt modelId="{F1DF9809-9C18-4A01-B1FE-2650D512926B}" type="parTrans" cxnId="{DEEA6979-0AD5-4AC3-B9B7-5824C356F2F1}">
      <dgm:prSet/>
      <dgm:spPr/>
      <dgm:t>
        <a:bodyPr/>
        <a:lstStyle/>
        <a:p>
          <a:endParaRPr lang="en-US"/>
        </a:p>
      </dgm:t>
    </dgm:pt>
    <dgm:pt modelId="{710D0C73-4CB2-4412-ABBA-D4802B9236A1}" type="sibTrans" cxnId="{DEEA6979-0AD5-4AC3-B9B7-5824C356F2F1}">
      <dgm:prSet/>
      <dgm:spPr/>
      <dgm:t>
        <a:bodyPr/>
        <a:lstStyle/>
        <a:p>
          <a:endParaRPr lang="en-US"/>
        </a:p>
      </dgm:t>
    </dgm:pt>
    <dgm:pt modelId="{C3353CD0-235A-4EDE-9DFF-6E4918CCE425}">
      <dgm:prSet/>
      <dgm:spPr/>
      <dgm:t>
        <a:bodyPr/>
        <a:lstStyle/>
        <a:p>
          <a:r>
            <a:rPr lang="en-US"/>
            <a:t>Perform Exploratory Data Analysis</a:t>
          </a:r>
        </a:p>
      </dgm:t>
    </dgm:pt>
    <dgm:pt modelId="{681D2BB6-C1BA-4AF6-82A8-284777B8867C}" type="parTrans" cxnId="{06537577-A6AE-48DF-A338-8C81D32E8DC6}">
      <dgm:prSet/>
      <dgm:spPr/>
      <dgm:t>
        <a:bodyPr/>
        <a:lstStyle/>
        <a:p>
          <a:endParaRPr lang="en-US"/>
        </a:p>
      </dgm:t>
    </dgm:pt>
    <dgm:pt modelId="{8B7F16BC-EF8C-4FFE-8A5F-F246564C6273}" type="sibTrans" cxnId="{06537577-A6AE-48DF-A338-8C81D32E8DC6}">
      <dgm:prSet/>
      <dgm:spPr/>
      <dgm:t>
        <a:bodyPr/>
        <a:lstStyle/>
        <a:p>
          <a:endParaRPr lang="en-US"/>
        </a:p>
      </dgm:t>
    </dgm:pt>
    <dgm:pt modelId="{C7EBB926-CBA5-4684-91B8-B572B53C6DB7}">
      <dgm:prSet/>
      <dgm:spPr/>
      <dgm:t>
        <a:bodyPr/>
        <a:lstStyle/>
        <a:p>
          <a:r>
            <a:rPr lang="en-US" dirty="0"/>
            <a:t>Identify Features</a:t>
          </a:r>
        </a:p>
      </dgm:t>
    </dgm:pt>
    <dgm:pt modelId="{030E58F9-929B-4BE7-978B-DC1432253B25}" type="parTrans" cxnId="{F54BB464-3E7E-4AF9-9194-7B919595C800}">
      <dgm:prSet/>
      <dgm:spPr/>
      <dgm:t>
        <a:bodyPr/>
        <a:lstStyle/>
        <a:p>
          <a:endParaRPr lang="en-US"/>
        </a:p>
      </dgm:t>
    </dgm:pt>
    <dgm:pt modelId="{11655B06-6964-4706-A93D-BA890E538111}" type="sibTrans" cxnId="{F54BB464-3E7E-4AF9-9194-7B919595C800}">
      <dgm:prSet/>
      <dgm:spPr/>
      <dgm:t>
        <a:bodyPr/>
        <a:lstStyle/>
        <a:p>
          <a:endParaRPr lang="en-US"/>
        </a:p>
      </dgm:t>
    </dgm:pt>
    <dgm:pt modelId="{5F4AEF15-C8D1-4D76-80A9-2562319F5E0F}">
      <dgm:prSet/>
      <dgm:spPr/>
      <dgm:t>
        <a:bodyPr/>
        <a:lstStyle/>
        <a:p>
          <a:r>
            <a:rPr lang="en-US"/>
            <a:t>Identify Key Features</a:t>
          </a:r>
        </a:p>
      </dgm:t>
    </dgm:pt>
    <dgm:pt modelId="{359D5722-F47E-4010-8273-9D1D066ED4BA}" type="parTrans" cxnId="{95ADF6D8-D33B-4A43-B92F-D4279E607BAB}">
      <dgm:prSet/>
      <dgm:spPr/>
      <dgm:t>
        <a:bodyPr/>
        <a:lstStyle/>
        <a:p>
          <a:endParaRPr lang="en-US"/>
        </a:p>
      </dgm:t>
    </dgm:pt>
    <dgm:pt modelId="{3B62FFC6-37CD-4BAE-8AF3-AE4E595A6A72}" type="sibTrans" cxnId="{95ADF6D8-D33B-4A43-B92F-D4279E607BAB}">
      <dgm:prSet/>
      <dgm:spPr/>
      <dgm:t>
        <a:bodyPr/>
        <a:lstStyle/>
        <a:p>
          <a:endParaRPr lang="en-US"/>
        </a:p>
      </dgm:t>
    </dgm:pt>
    <dgm:pt modelId="{E61D59BF-4E5D-B243-A3FF-B90ACD58C31A}">
      <dgm:prSet/>
      <dgm:spPr/>
      <dgm:t>
        <a:bodyPr/>
        <a:lstStyle/>
        <a:p>
          <a:r>
            <a:rPr lang="en-US" dirty="0"/>
            <a:t>Apply ML</a:t>
          </a:r>
        </a:p>
      </dgm:t>
    </dgm:pt>
    <dgm:pt modelId="{BC22ACBC-AA03-CA42-B458-477A34F5AA09}" type="parTrans" cxnId="{1743120F-2AEC-A247-99CA-8ECE6C9A1AA3}">
      <dgm:prSet/>
      <dgm:spPr/>
      <dgm:t>
        <a:bodyPr/>
        <a:lstStyle/>
        <a:p>
          <a:endParaRPr lang="en-US"/>
        </a:p>
      </dgm:t>
    </dgm:pt>
    <dgm:pt modelId="{F1E0C829-8856-664F-BC26-F81F0BE3F85A}" type="sibTrans" cxnId="{1743120F-2AEC-A247-99CA-8ECE6C9A1AA3}">
      <dgm:prSet/>
      <dgm:spPr/>
      <dgm:t>
        <a:bodyPr/>
        <a:lstStyle/>
        <a:p>
          <a:endParaRPr lang="en-US"/>
        </a:p>
      </dgm:t>
    </dgm:pt>
    <dgm:pt modelId="{C0643C0A-1292-3D46-8D51-41FDA1C60808}">
      <dgm:prSet/>
      <dgm:spPr/>
      <dgm:t>
        <a:bodyPr/>
        <a:lstStyle/>
        <a:p>
          <a:r>
            <a:rPr lang="en-US" dirty="0"/>
            <a:t>Train and test machine learning models to predict usage and growth</a:t>
          </a:r>
        </a:p>
      </dgm:t>
    </dgm:pt>
    <dgm:pt modelId="{FADD60C0-C877-E946-B314-F791FF12B983}" type="parTrans" cxnId="{E54A9E73-10FD-9345-95BA-9D49819CC4E6}">
      <dgm:prSet/>
      <dgm:spPr/>
      <dgm:t>
        <a:bodyPr/>
        <a:lstStyle/>
        <a:p>
          <a:endParaRPr lang="en-US"/>
        </a:p>
      </dgm:t>
    </dgm:pt>
    <dgm:pt modelId="{5A5A563F-3B01-7A4F-B21E-F1DF69B70354}" type="sibTrans" cxnId="{E54A9E73-10FD-9345-95BA-9D49819CC4E6}">
      <dgm:prSet/>
      <dgm:spPr/>
      <dgm:t>
        <a:bodyPr/>
        <a:lstStyle/>
        <a:p>
          <a:endParaRPr lang="en-US"/>
        </a:p>
      </dgm:t>
    </dgm:pt>
    <dgm:pt modelId="{16BBFCFA-2680-564C-8F57-AB519BD00832}">
      <dgm:prSet/>
      <dgm:spPr/>
      <dgm:t>
        <a:bodyPr/>
        <a:lstStyle/>
        <a:p>
          <a:r>
            <a:rPr lang="en-US" dirty="0"/>
            <a:t>Evaluate and Conclude</a:t>
          </a:r>
        </a:p>
      </dgm:t>
    </dgm:pt>
    <dgm:pt modelId="{1A2D364E-308C-0247-A694-13B51E302A2F}" type="parTrans" cxnId="{5918263C-8A66-E84B-ABA0-98FA63E5C0B6}">
      <dgm:prSet/>
      <dgm:spPr/>
      <dgm:t>
        <a:bodyPr/>
        <a:lstStyle/>
        <a:p>
          <a:endParaRPr lang="en-US"/>
        </a:p>
      </dgm:t>
    </dgm:pt>
    <dgm:pt modelId="{89BCCE15-56DA-8848-B984-E943DB913715}" type="sibTrans" cxnId="{5918263C-8A66-E84B-ABA0-98FA63E5C0B6}">
      <dgm:prSet/>
      <dgm:spPr/>
      <dgm:t>
        <a:bodyPr/>
        <a:lstStyle/>
        <a:p>
          <a:endParaRPr lang="en-US"/>
        </a:p>
      </dgm:t>
    </dgm:pt>
    <dgm:pt modelId="{F0FB1E13-57AF-9F48-B610-A5AE5CDD2189}">
      <dgm:prSet/>
      <dgm:spPr/>
      <dgm:t>
        <a:bodyPr/>
        <a:lstStyle/>
        <a:p>
          <a:r>
            <a:rPr lang="en-US"/>
            <a:t>Evaluate accuracy and develop conclusions</a:t>
          </a:r>
        </a:p>
      </dgm:t>
    </dgm:pt>
    <dgm:pt modelId="{EFA621B5-5849-164E-A3ED-4A91CA60F80E}" type="parTrans" cxnId="{C25C538C-4441-1C4F-ABA8-78BD22EBC69A}">
      <dgm:prSet/>
      <dgm:spPr/>
      <dgm:t>
        <a:bodyPr/>
        <a:lstStyle/>
        <a:p>
          <a:endParaRPr lang="en-US"/>
        </a:p>
      </dgm:t>
    </dgm:pt>
    <dgm:pt modelId="{FF50EB95-D697-1D4E-B697-82579BC95383}" type="sibTrans" cxnId="{C25C538C-4441-1C4F-ABA8-78BD22EBC69A}">
      <dgm:prSet/>
      <dgm:spPr/>
      <dgm:t>
        <a:bodyPr/>
        <a:lstStyle/>
        <a:p>
          <a:endParaRPr lang="en-US"/>
        </a:p>
      </dgm:t>
    </dgm:pt>
    <dgm:pt modelId="{87CCDA9C-54D6-5143-9E8A-08DBFCD37AE9}" type="pres">
      <dgm:prSet presAssocID="{FE259B7C-EB74-4EA5-B36D-14D17468703C}" presName="linearFlow" presStyleCnt="0">
        <dgm:presLayoutVars>
          <dgm:dir/>
          <dgm:animLvl val="lvl"/>
          <dgm:resizeHandles val="exact"/>
        </dgm:presLayoutVars>
      </dgm:prSet>
      <dgm:spPr/>
    </dgm:pt>
    <dgm:pt modelId="{366818CB-FAA8-214D-95B7-DC4E31A3DBB1}" type="pres">
      <dgm:prSet presAssocID="{DA514A1B-4D6D-4251-908E-046171CE8602}" presName="composite" presStyleCnt="0"/>
      <dgm:spPr/>
    </dgm:pt>
    <dgm:pt modelId="{81946FF0-8BB2-2745-B42D-EEF7685640FA}" type="pres">
      <dgm:prSet presAssocID="{DA514A1B-4D6D-4251-908E-046171CE860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40C142A-CDB0-4042-97C7-53C7118E8420}" type="pres">
      <dgm:prSet presAssocID="{DA514A1B-4D6D-4251-908E-046171CE8602}" presName="descendantText" presStyleLbl="alignAcc1" presStyleIdx="0" presStyleCnt="5">
        <dgm:presLayoutVars>
          <dgm:bulletEnabled val="1"/>
        </dgm:presLayoutVars>
      </dgm:prSet>
      <dgm:spPr/>
    </dgm:pt>
    <dgm:pt modelId="{DC4B9C92-A462-CC4A-928E-DD258136CFB3}" type="pres">
      <dgm:prSet presAssocID="{FAA6A152-59B2-4199-BD41-52471C335DC5}" presName="sp" presStyleCnt="0"/>
      <dgm:spPr/>
    </dgm:pt>
    <dgm:pt modelId="{247B16A6-A3BC-CF4E-9EA9-9DE4B7D69BFC}" type="pres">
      <dgm:prSet presAssocID="{8FE84291-AE84-4C91-B030-10AF34439C9E}" presName="composite" presStyleCnt="0"/>
      <dgm:spPr/>
    </dgm:pt>
    <dgm:pt modelId="{19E48B80-5DA6-D54C-BC4D-0B52BF5192EF}" type="pres">
      <dgm:prSet presAssocID="{8FE84291-AE84-4C91-B030-10AF34439C9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B6FF526-044C-7F40-8836-D8D42CBF5E05}" type="pres">
      <dgm:prSet presAssocID="{8FE84291-AE84-4C91-B030-10AF34439C9E}" presName="descendantText" presStyleLbl="alignAcc1" presStyleIdx="1" presStyleCnt="5">
        <dgm:presLayoutVars>
          <dgm:bulletEnabled val="1"/>
        </dgm:presLayoutVars>
      </dgm:prSet>
      <dgm:spPr/>
    </dgm:pt>
    <dgm:pt modelId="{A0C4A614-F029-2147-85C9-0928EB8019C9}" type="pres">
      <dgm:prSet presAssocID="{710D0C73-4CB2-4412-ABBA-D4802B9236A1}" presName="sp" presStyleCnt="0"/>
      <dgm:spPr/>
    </dgm:pt>
    <dgm:pt modelId="{0BAF4CB3-43FB-E144-8F50-D3B379BE6A86}" type="pres">
      <dgm:prSet presAssocID="{C7EBB926-CBA5-4684-91B8-B572B53C6DB7}" presName="composite" presStyleCnt="0"/>
      <dgm:spPr/>
    </dgm:pt>
    <dgm:pt modelId="{72F1C282-5293-9D4E-B5BB-601CE2B9CAD5}" type="pres">
      <dgm:prSet presAssocID="{C7EBB926-CBA5-4684-91B8-B572B53C6DB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FEAED2D-D0DB-FA41-B267-96172850E7C4}" type="pres">
      <dgm:prSet presAssocID="{C7EBB926-CBA5-4684-91B8-B572B53C6DB7}" presName="descendantText" presStyleLbl="alignAcc1" presStyleIdx="2" presStyleCnt="5">
        <dgm:presLayoutVars>
          <dgm:bulletEnabled val="1"/>
        </dgm:presLayoutVars>
      </dgm:prSet>
      <dgm:spPr/>
    </dgm:pt>
    <dgm:pt modelId="{7C2090BB-442C-5848-810A-0FE222157385}" type="pres">
      <dgm:prSet presAssocID="{11655B06-6964-4706-A93D-BA890E538111}" presName="sp" presStyleCnt="0"/>
      <dgm:spPr/>
    </dgm:pt>
    <dgm:pt modelId="{63C57A94-7A38-C148-BE91-5B257B7CBD7F}" type="pres">
      <dgm:prSet presAssocID="{E61D59BF-4E5D-B243-A3FF-B90ACD58C31A}" presName="composite" presStyleCnt="0"/>
      <dgm:spPr/>
    </dgm:pt>
    <dgm:pt modelId="{5C440362-024E-0F43-805B-96CDE32694EA}" type="pres">
      <dgm:prSet presAssocID="{E61D59BF-4E5D-B243-A3FF-B90ACD58C31A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F18E5B69-33A6-8448-89E4-B9C5D4B01CE4}" type="pres">
      <dgm:prSet presAssocID="{E61D59BF-4E5D-B243-A3FF-B90ACD58C31A}" presName="descendantText" presStyleLbl="alignAcc1" presStyleIdx="3" presStyleCnt="5">
        <dgm:presLayoutVars>
          <dgm:bulletEnabled val="1"/>
        </dgm:presLayoutVars>
      </dgm:prSet>
      <dgm:spPr/>
    </dgm:pt>
    <dgm:pt modelId="{0B48CC79-A0CA-2F46-BE03-5655AE781A62}" type="pres">
      <dgm:prSet presAssocID="{F1E0C829-8856-664F-BC26-F81F0BE3F85A}" presName="sp" presStyleCnt="0"/>
      <dgm:spPr/>
    </dgm:pt>
    <dgm:pt modelId="{5CF79173-411A-F744-921A-DC375F6DA540}" type="pres">
      <dgm:prSet presAssocID="{16BBFCFA-2680-564C-8F57-AB519BD00832}" presName="composite" presStyleCnt="0"/>
      <dgm:spPr/>
    </dgm:pt>
    <dgm:pt modelId="{8728040E-36F3-1346-BA09-A82545D6B252}" type="pres">
      <dgm:prSet presAssocID="{16BBFCFA-2680-564C-8F57-AB519BD0083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3F45BEEE-46F9-DC43-9D81-3CC2556A17DD}" type="pres">
      <dgm:prSet presAssocID="{16BBFCFA-2680-564C-8F57-AB519BD0083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F2D0400-87A5-6441-B634-863368C87DEB}" type="presOf" srcId="{C0643C0A-1292-3D46-8D51-41FDA1C60808}" destId="{F18E5B69-33A6-8448-89E4-B9C5D4B01CE4}" srcOrd="0" destOrd="0" presId="urn:microsoft.com/office/officeart/2005/8/layout/chevron2"/>
    <dgm:cxn modelId="{C9CB2900-545C-4F77-85C1-3F1269259F55}" srcId="{DA514A1B-4D6D-4251-908E-046171CE8602}" destId="{2C8DC11D-45CD-47D8-A979-762D9AFB03A4}" srcOrd="0" destOrd="0" parTransId="{573AD30B-957B-4FF6-B231-C9636662A181}" sibTransId="{3A3B76CE-2301-4BB5-8B05-9B07146A889E}"/>
    <dgm:cxn modelId="{1D453203-925D-2142-B3A1-E87931D2DC8F}" type="presOf" srcId="{C7EBB926-CBA5-4684-91B8-B572B53C6DB7}" destId="{72F1C282-5293-9D4E-B5BB-601CE2B9CAD5}" srcOrd="0" destOrd="0" presId="urn:microsoft.com/office/officeart/2005/8/layout/chevron2"/>
    <dgm:cxn modelId="{1743120F-2AEC-A247-99CA-8ECE6C9A1AA3}" srcId="{FE259B7C-EB74-4EA5-B36D-14D17468703C}" destId="{E61D59BF-4E5D-B243-A3FF-B90ACD58C31A}" srcOrd="3" destOrd="0" parTransId="{BC22ACBC-AA03-CA42-B458-477A34F5AA09}" sibTransId="{F1E0C829-8856-664F-BC26-F81F0BE3F85A}"/>
    <dgm:cxn modelId="{449A4512-726B-4805-8ACD-A9B6F28D8AA4}" srcId="{FE259B7C-EB74-4EA5-B36D-14D17468703C}" destId="{DA514A1B-4D6D-4251-908E-046171CE8602}" srcOrd="0" destOrd="0" parTransId="{CC6FBBDF-80F2-4F12-86A4-651334ABAB8E}" sibTransId="{FAA6A152-59B2-4199-BD41-52471C335DC5}"/>
    <dgm:cxn modelId="{6830371E-E551-3640-AAE8-39899F8069C4}" type="presOf" srcId="{E61D59BF-4E5D-B243-A3FF-B90ACD58C31A}" destId="{5C440362-024E-0F43-805B-96CDE32694EA}" srcOrd="0" destOrd="0" presId="urn:microsoft.com/office/officeart/2005/8/layout/chevron2"/>
    <dgm:cxn modelId="{91816734-8F87-0843-9B3B-4BB56059C0E2}" type="presOf" srcId="{F0FB1E13-57AF-9F48-B610-A5AE5CDD2189}" destId="{3F45BEEE-46F9-DC43-9D81-3CC2556A17DD}" srcOrd="0" destOrd="0" presId="urn:microsoft.com/office/officeart/2005/8/layout/chevron2"/>
    <dgm:cxn modelId="{5918263C-8A66-E84B-ABA0-98FA63E5C0B6}" srcId="{FE259B7C-EB74-4EA5-B36D-14D17468703C}" destId="{16BBFCFA-2680-564C-8F57-AB519BD00832}" srcOrd="4" destOrd="0" parTransId="{1A2D364E-308C-0247-A694-13B51E302A2F}" sibTransId="{89BCCE15-56DA-8848-B984-E943DB913715}"/>
    <dgm:cxn modelId="{4CD6E93C-7A0B-8F41-8FD7-77EC795F3F4A}" type="presOf" srcId="{FE259B7C-EB74-4EA5-B36D-14D17468703C}" destId="{87CCDA9C-54D6-5143-9E8A-08DBFCD37AE9}" srcOrd="0" destOrd="0" presId="urn:microsoft.com/office/officeart/2005/8/layout/chevron2"/>
    <dgm:cxn modelId="{F54BB464-3E7E-4AF9-9194-7B919595C800}" srcId="{FE259B7C-EB74-4EA5-B36D-14D17468703C}" destId="{C7EBB926-CBA5-4684-91B8-B572B53C6DB7}" srcOrd="2" destOrd="0" parTransId="{030E58F9-929B-4BE7-978B-DC1432253B25}" sibTransId="{11655B06-6964-4706-A93D-BA890E538111}"/>
    <dgm:cxn modelId="{E54A9E73-10FD-9345-95BA-9D49819CC4E6}" srcId="{E61D59BF-4E5D-B243-A3FF-B90ACD58C31A}" destId="{C0643C0A-1292-3D46-8D51-41FDA1C60808}" srcOrd="0" destOrd="0" parTransId="{FADD60C0-C877-E946-B314-F791FF12B983}" sibTransId="{5A5A563F-3B01-7A4F-B21E-F1DF69B70354}"/>
    <dgm:cxn modelId="{06537577-A6AE-48DF-A338-8C81D32E8DC6}" srcId="{8FE84291-AE84-4C91-B030-10AF34439C9E}" destId="{C3353CD0-235A-4EDE-9DFF-6E4918CCE425}" srcOrd="0" destOrd="0" parTransId="{681D2BB6-C1BA-4AF6-82A8-284777B8867C}" sibTransId="{8B7F16BC-EF8C-4FFE-8A5F-F246564C6273}"/>
    <dgm:cxn modelId="{DEEA6979-0AD5-4AC3-B9B7-5824C356F2F1}" srcId="{FE259B7C-EB74-4EA5-B36D-14D17468703C}" destId="{8FE84291-AE84-4C91-B030-10AF34439C9E}" srcOrd="1" destOrd="0" parTransId="{F1DF9809-9C18-4A01-B1FE-2650D512926B}" sibTransId="{710D0C73-4CB2-4412-ABBA-D4802B9236A1}"/>
    <dgm:cxn modelId="{C25C538C-4441-1C4F-ABA8-78BD22EBC69A}" srcId="{16BBFCFA-2680-564C-8F57-AB519BD00832}" destId="{F0FB1E13-57AF-9F48-B610-A5AE5CDD2189}" srcOrd="0" destOrd="0" parTransId="{EFA621B5-5849-164E-A3ED-4A91CA60F80E}" sibTransId="{FF50EB95-D697-1D4E-B697-82579BC95383}"/>
    <dgm:cxn modelId="{6EC421A0-8FDD-4B4F-A592-2423977CECED}" type="presOf" srcId="{8FE84291-AE84-4C91-B030-10AF34439C9E}" destId="{19E48B80-5DA6-D54C-BC4D-0B52BF5192EF}" srcOrd="0" destOrd="0" presId="urn:microsoft.com/office/officeart/2005/8/layout/chevron2"/>
    <dgm:cxn modelId="{FD3D32A0-3A2C-8C42-ABFA-CC784DE7E416}" type="presOf" srcId="{5F4AEF15-C8D1-4D76-80A9-2562319F5E0F}" destId="{3FEAED2D-D0DB-FA41-B267-96172850E7C4}" srcOrd="0" destOrd="0" presId="urn:microsoft.com/office/officeart/2005/8/layout/chevron2"/>
    <dgm:cxn modelId="{6533F2BC-53D4-E643-AC50-B4A87BF3D4DA}" type="presOf" srcId="{DA514A1B-4D6D-4251-908E-046171CE8602}" destId="{81946FF0-8BB2-2745-B42D-EEF7685640FA}" srcOrd="0" destOrd="0" presId="urn:microsoft.com/office/officeart/2005/8/layout/chevron2"/>
    <dgm:cxn modelId="{A57C95D7-3326-434D-95C5-F4548470238E}" type="presOf" srcId="{2C8DC11D-45CD-47D8-A979-762D9AFB03A4}" destId="{940C142A-CDB0-4042-97C7-53C7118E8420}" srcOrd="0" destOrd="0" presId="urn:microsoft.com/office/officeart/2005/8/layout/chevron2"/>
    <dgm:cxn modelId="{95ADF6D8-D33B-4A43-B92F-D4279E607BAB}" srcId="{C7EBB926-CBA5-4684-91B8-B572B53C6DB7}" destId="{5F4AEF15-C8D1-4D76-80A9-2562319F5E0F}" srcOrd="0" destOrd="0" parTransId="{359D5722-F47E-4010-8273-9D1D066ED4BA}" sibTransId="{3B62FFC6-37CD-4BAE-8AF3-AE4E595A6A72}"/>
    <dgm:cxn modelId="{4189D8DA-7208-E84A-A1C9-AAFD20201FD5}" type="presOf" srcId="{C3353CD0-235A-4EDE-9DFF-6E4918CCE425}" destId="{CB6FF526-044C-7F40-8836-D8D42CBF5E05}" srcOrd="0" destOrd="0" presId="urn:microsoft.com/office/officeart/2005/8/layout/chevron2"/>
    <dgm:cxn modelId="{DF3CC7E5-10CE-BF42-A9A4-BA3326178F99}" type="presOf" srcId="{16BBFCFA-2680-564C-8F57-AB519BD00832}" destId="{8728040E-36F3-1346-BA09-A82545D6B252}" srcOrd="0" destOrd="0" presId="urn:microsoft.com/office/officeart/2005/8/layout/chevron2"/>
    <dgm:cxn modelId="{989827E4-5722-BE45-96A9-18369449E9BF}" type="presParOf" srcId="{87CCDA9C-54D6-5143-9E8A-08DBFCD37AE9}" destId="{366818CB-FAA8-214D-95B7-DC4E31A3DBB1}" srcOrd="0" destOrd="0" presId="urn:microsoft.com/office/officeart/2005/8/layout/chevron2"/>
    <dgm:cxn modelId="{6A91313C-34C9-CF4C-B614-C067E485490A}" type="presParOf" srcId="{366818CB-FAA8-214D-95B7-DC4E31A3DBB1}" destId="{81946FF0-8BB2-2745-B42D-EEF7685640FA}" srcOrd="0" destOrd="0" presId="urn:microsoft.com/office/officeart/2005/8/layout/chevron2"/>
    <dgm:cxn modelId="{1BF64BFA-C212-A341-82A9-BBCE8290F6C9}" type="presParOf" srcId="{366818CB-FAA8-214D-95B7-DC4E31A3DBB1}" destId="{940C142A-CDB0-4042-97C7-53C7118E8420}" srcOrd="1" destOrd="0" presId="urn:microsoft.com/office/officeart/2005/8/layout/chevron2"/>
    <dgm:cxn modelId="{D7B6AEF2-174D-F04D-830D-C401EDB531DF}" type="presParOf" srcId="{87CCDA9C-54D6-5143-9E8A-08DBFCD37AE9}" destId="{DC4B9C92-A462-CC4A-928E-DD258136CFB3}" srcOrd="1" destOrd="0" presId="urn:microsoft.com/office/officeart/2005/8/layout/chevron2"/>
    <dgm:cxn modelId="{F0FFA8B4-1BCE-D844-BAE2-CF2BB73B08CB}" type="presParOf" srcId="{87CCDA9C-54D6-5143-9E8A-08DBFCD37AE9}" destId="{247B16A6-A3BC-CF4E-9EA9-9DE4B7D69BFC}" srcOrd="2" destOrd="0" presId="urn:microsoft.com/office/officeart/2005/8/layout/chevron2"/>
    <dgm:cxn modelId="{5726142A-579C-894A-B418-D6A5667C3524}" type="presParOf" srcId="{247B16A6-A3BC-CF4E-9EA9-9DE4B7D69BFC}" destId="{19E48B80-5DA6-D54C-BC4D-0B52BF5192EF}" srcOrd="0" destOrd="0" presId="urn:microsoft.com/office/officeart/2005/8/layout/chevron2"/>
    <dgm:cxn modelId="{9F11CAA5-DA4C-FB49-8FF1-444431F9670C}" type="presParOf" srcId="{247B16A6-A3BC-CF4E-9EA9-9DE4B7D69BFC}" destId="{CB6FF526-044C-7F40-8836-D8D42CBF5E05}" srcOrd="1" destOrd="0" presId="urn:microsoft.com/office/officeart/2005/8/layout/chevron2"/>
    <dgm:cxn modelId="{875744E7-9F52-4D4D-A072-947A31D8D658}" type="presParOf" srcId="{87CCDA9C-54D6-5143-9E8A-08DBFCD37AE9}" destId="{A0C4A614-F029-2147-85C9-0928EB8019C9}" srcOrd="3" destOrd="0" presId="urn:microsoft.com/office/officeart/2005/8/layout/chevron2"/>
    <dgm:cxn modelId="{DBEB376E-ABEE-B243-849F-CD96C847BB04}" type="presParOf" srcId="{87CCDA9C-54D6-5143-9E8A-08DBFCD37AE9}" destId="{0BAF4CB3-43FB-E144-8F50-D3B379BE6A86}" srcOrd="4" destOrd="0" presId="urn:microsoft.com/office/officeart/2005/8/layout/chevron2"/>
    <dgm:cxn modelId="{3C91C37A-282E-A842-AC20-8F8A3713C003}" type="presParOf" srcId="{0BAF4CB3-43FB-E144-8F50-D3B379BE6A86}" destId="{72F1C282-5293-9D4E-B5BB-601CE2B9CAD5}" srcOrd="0" destOrd="0" presId="urn:microsoft.com/office/officeart/2005/8/layout/chevron2"/>
    <dgm:cxn modelId="{210B881B-D447-1A45-824E-5897980FF69A}" type="presParOf" srcId="{0BAF4CB3-43FB-E144-8F50-D3B379BE6A86}" destId="{3FEAED2D-D0DB-FA41-B267-96172850E7C4}" srcOrd="1" destOrd="0" presId="urn:microsoft.com/office/officeart/2005/8/layout/chevron2"/>
    <dgm:cxn modelId="{DE175CA5-5FA0-254F-842A-0F9CF283616C}" type="presParOf" srcId="{87CCDA9C-54D6-5143-9E8A-08DBFCD37AE9}" destId="{7C2090BB-442C-5848-810A-0FE222157385}" srcOrd="5" destOrd="0" presId="urn:microsoft.com/office/officeart/2005/8/layout/chevron2"/>
    <dgm:cxn modelId="{82ABACD4-E260-5A45-BBBA-35C0B4BF25BC}" type="presParOf" srcId="{87CCDA9C-54D6-5143-9E8A-08DBFCD37AE9}" destId="{63C57A94-7A38-C148-BE91-5B257B7CBD7F}" srcOrd="6" destOrd="0" presId="urn:microsoft.com/office/officeart/2005/8/layout/chevron2"/>
    <dgm:cxn modelId="{D8BA5760-6CAA-8A4A-A65D-4293BBCB7592}" type="presParOf" srcId="{63C57A94-7A38-C148-BE91-5B257B7CBD7F}" destId="{5C440362-024E-0F43-805B-96CDE32694EA}" srcOrd="0" destOrd="0" presId="urn:microsoft.com/office/officeart/2005/8/layout/chevron2"/>
    <dgm:cxn modelId="{24B030A2-06EF-7B49-AA0F-0F8AD919BE59}" type="presParOf" srcId="{63C57A94-7A38-C148-BE91-5B257B7CBD7F}" destId="{F18E5B69-33A6-8448-89E4-B9C5D4B01CE4}" srcOrd="1" destOrd="0" presId="urn:microsoft.com/office/officeart/2005/8/layout/chevron2"/>
    <dgm:cxn modelId="{132DE3E0-D08C-F74B-B7B9-2FFF073617C8}" type="presParOf" srcId="{87CCDA9C-54D6-5143-9E8A-08DBFCD37AE9}" destId="{0B48CC79-A0CA-2F46-BE03-5655AE781A62}" srcOrd="7" destOrd="0" presId="urn:microsoft.com/office/officeart/2005/8/layout/chevron2"/>
    <dgm:cxn modelId="{86A94D5E-849E-9B44-A1E6-D0DAA88F4800}" type="presParOf" srcId="{87CCDA9C-54D6-5143-9E8A-08DBFCD37AE9}" destId="{5CF79173-411A-F744-921A-DC375F6DA540}" srcOrd="8" destOrd="0" presId="urn:microsoft.com/office/officeart/2005/8/layout/chevron2"/>
    <dgm:cxn modelId="{C9376F1B-E08B-864E-8114-A5A0B15CF722}" type="presParOf" srcId="{5CF79173-411A-F744-921A-DC375F6DA540}" destId="{8728040E-36F3-1346-BA09-A82545D6B252}" srcOrd="0" destOrd="0" presId="urn:microsoft.com/office/officeart/2005/8/layout/chevron2"/>
    <dgm:cxn modelId="{51939CAB-37FB-E04B-B7A8-9F3C42850CB1}" type="presParOf" srcId="{5CF79173-411A-F744-921A-DC375F6DA540}" destId="{3F45BEEE-46F9-DC43-9D81-3CC2556A17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F0AE05-3A60-5445-B616-72A8987751E0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70433E-3E3F-7E40-8368-5281FFD7F841}">
      <dgm:prSet phldrT="[Text]"/>
      <dgm:spPr/>
      <dgm:t>
        <a:bodyPr/>
        <a:lstStyle/>
        <a:p>
          <a:r>
            <a:rPr lang="en-US" dirty="0"/>
            <a:t>Merging data from different time periods</a:t>
          </a:r>
        </a:p>
      </dgm:t>
    </dgm:pt>
    <dgm:pt modelId="{D017C21C-3564-874C-AE1F-0E5BC7247ADC}" type="parTrans" cxnId="{1584491F-788C-A04A-B0E2-074A3A09E737}">
      <dgm:prSet/>
      <dgm:spPr/>
      <dgm:t>
        <a:bodyPr/>
        <a:lstStyle/>
        <a:p>
          <a:endParaRPr lang="en-US"/>
        </a:p>
      </dgm:t>
    </dgm:pt>
    <dgm:pt modelId="{05BBC4E0-CBCC-0743-9993-CFC7F217625E}" type="sibTrans" cxnId="{1584491F-788C-A04A-B0E2-074A3A09E737}">
      <dgm:prSet/>
      <dgm:spPr/>
      <dgm:t>
        <a:bodyPr/>
        <a:lstStyle/>
        <a:p>
          <a:endParaRPr lang="en-US"/>
        </a:p>
      </dgm:t>
    </dgm:pt>
    <dgm:pt modelId="{433EA4F5-7326-914E-BB36-C071BE4A6C61}">
      <dgm:prSet phldrT="[Text]"/>
      <dgm:spPr/>
      <dgm:t>
        <a:bodyPr/>
        <a:lstStyle/>
        <a:p>
          <a:r>
            <a:rPr lang="en-US" dirty="0"/>
            <a:t>Field layout changes within each city over time</a:t>
          </a:r>
        </a:p>
      </dgm:t>
    </dgm:pt>
    <dgm:pt modelId="{28CBEFA1-9CBD-A140-9A94-284D5C85B804}" type="parTrans" cxnId="{5FAF8BA8-2B11-1148-8ED1-379228B61D9B}">
      <dgm:prSet/>
      <dgm:spPr/>
      <dgm:t>
        <a:bodyPr/>
        <a:lstStyle/>
        <a:p>
          <a:endParaRPr lang="en-US"/>
        </a:p>
      </dgm:t>
    </dgm:pt>
    <dgm:pt modelId="{9DABAD2D-D878-D547-AE43-3F1CEB1EC744}" type="sibTrans" cxnId="{5FAF8BA8-2B11-1148-8ED1-379228B61D9B}">
      <dgm:prSet/>
      <dgm:spPr/>
      <dgm:t>
        <a:bodyPr/>
        <a:lstStyle/>
        <a:p>
          <a:endParaRPr lang="en-US"/>
        </a:p>
      </dgm:t>
    </dgm:pt>
    <dgm:pt modelId="{163FBC7D-CDF2-B245-A5D0-F36D63231306}">
      <dgm:prSet/>
      <dgm:spPr/>
      <dgm:t>
        <a:bodyPr/>
        <a:lstStyle/>
        <a:p>
          <a:r>
            <a:rPr lang="en-US" dirty="0"/>
            <a:t>Cities track different field elements</a:t>
          </a:r>
        </a:p>
      </dgm:t>
    </dgm:pt>
    <dgm:pt modelId="{436D77F3-971F-274F-A5E0-5C47FC3347AD}" type="parTrans" cxnId="{0F535357-B277-2E4E-8850-AE4218E92457}">
      <dgm:prSet/>
      <dgm:spPr/>
      <dgm:t>
        <a:bodyPr/>
        <a:lstStyle/>
        <a:p>
          <a:endParaRPr lang="en-US"/>
        </a:p>
      </dgm:t>
    </dgm:pt>
    <dgm:pt modelId="{0EFC1D72-C4A3-4E4F-9B82-BA0089F67AC1}" type="sibTrans" cxnId="{0F535357-B277-2E4E-8850-AE4218E92457}">
      <dgm:prSet/>
      <dgm:spPr/>
      <dgm:t>
        <a:bodyPr/>
        <a:lstStyle/>
        <a:p>
          <a:endParaRPr lang="en-US"/>
        </a:p>
      </dgm:t>
    </dgm:pt>
    <dgm:pt modelId="{E0BC1FD9-449E-3647-A60E-A8AA56FDE348}">
      <dgm:prSet/>
      <dgm:spPr/>
      <dgm:t>
        <a:bodyPr/>
        <a:lstStyle/>
        <a:p>
          <a:r>
            <a:rPr lang="en-US" dirty="0"/>
            <a:t>Significant number of nulls impact usefulness</a:t>
          </a:r>
        </a:p>
      </dgm:t>
    </dgm:pt>
    <dgm:pt modelId="{0F6F1A33-94B8-4147-B1B6-F17BA1D1327C}" type="parTrans" cxnId="{B0C297EC-44E1-EA4A-B976-EA351CE1C448}">
      <dgm:prSet/>
      <dgm:spPr/>
      <dgm:t>
        <a:bodyPr/>
        <a:lstStyle/>
        <a:p>
          <a:endParaRPr lang="en-US"/>
        </a:p>
      </dgm:t>
    </dgm:pt>
    <dgm:pt modelId="{B2A65EFE-FC4D-604C-9084-139F3519FDC9}" type="sibTrans" cxnId="{B0C297EC-44E1-EA4A-B976-EA351CE1C448}">
      <dgm:prSet/>
      <dgm:spPr/>
      <dgm:t>
        <a:bodyPr/>
        <a:lstStyle/>
        <a:p>
          <a:endParaRPr lang="en-US"/>
        </a:p>
      </dgm:t>
    </dgm:pt>
    <dgm:pt modelId="{A15E30B6-C2C2-9547-8FA8-473BFDCE5475}">
      <dgm:prSet/>
      <dgm:spPr/>
      <dgm:t>
        <a:bodyPr/>
        <a:lstStyle/>
        <a:p>
          <a:r>
            <a:rPr lang="en-US" dirty="0"/>
            <a:t>Sheer volume of data</a:t>
          </a:r>
        </a:p>
      </dgm:t>
    </dgm:pt>
    <dgm:pt modelId="{E93E29E8-D376-C141-A72B-8FEF2A93A941}" type="parTrans" cxnId="{1B31C067-4F22-E74B-976C-57A00F431C3C}">
      <dgm:prSet/>
      <dgm:spPr/>
      <dgm:t>
        <a:bodyPr/>
        <a:lstStyle/>
        <a:p>
          <a:endParaRPr lang="en-US"/>
        </a:p>
      </dgm:t>
    </dgm:pt>
    <dgm:pt modelId="{50972F75-C954-B943-9FF1-6EEA928835A7}" type="sibTrans" cxnId="{1B31C067-4F22-E74B-976C-57A00F431C3C}">
      <dgm:prSet/>
      <dgm:spPr/>
      <dgm:t>
        <a:bodyPr/>
        <a:lstStyle/>
        <a:p>
          <a:endParaRPr lang="en-US"/>
        </a:p>
      </dgm:t>
    </dgm:pt>
    <dgm:pt modelId="{9E640F9A-53F8-FF45-B5D8-CFDF730117D0}" type="pres">
      <dgm:prSet presAssocID="{60F0AE05-3A60-5445-B616-72A8987751E0}" presName="linear" presStyleCnt="0">
        <dgm:presLayoutVars>
          <dgm:animLvl val="lvl"/>
          <dgm:resizeHandles val="exact"/>
        </dgm:presLayoutVars>
      </dgm:prSet>
      <dgm:spPr/>
    </dgm:pt>
    <dgm:pt modelId="{862E8F26-2076-9244-91DE-B6F0904E4892}" type="pres">
      <dgm:prSet presAssocID="{4E70433E-3E3F-7E40-8368-5281FFD7F841}" presName="parentText" presStyleLbl="node1" presStyleIdx="0" presStyleCnt="5" custLinFactNeighborX="25000" custLinFactNeighborY="41651">
        <dgm:presLayoutVars>
          <dgm:chMax val="0"/>
          <dgm:bulletEnabled val="1"/>
        </dgm:presLayoutVars>
      </dgm:prSet>
      <dgm:spPr/>
    </dgm:pt>
    <dgm:pt modelId="{7B6F2E88-E331-B549-B79A-24EDD90EE84B}" type="pres">
      <dgm:prSet presAssocID="{05BBC4E0-CBCC-0743-9993-CFC7F217625E}" presName="spacer" presStyleCnt="0"/>
      <dgm:spPr/>
    </dgm:pt>
    <dgm:pt modelId="{26A74818-16E5-4047-8ABF-0485FE9557B0}" type="pres">
      <dgm:prSet presAssocID="{433EA4F5-7326-914E-BB36-C071BE4A6C6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C1CE8DA-DF4F-4E40-83B5-544F302386BA}" type="pres">
      <dgm:prSet presAssocID="{9DABAD2D-D878-D547-AE43-3F1CEB1EC744}" presName="spacer" presStyleCnt="0"/>
      <dgm:spPr/>
    </dgm:pt>
    <dgm:pt modelId="{C65CB694-40C9-174B-A487-C3E7AF5E1C27}" type="pres">
      <dgm:prSet presAssocID="{163FBC7D-CDF2-B245-A5D0-F36D6323130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89D9CDF-55F9-AD4C-8926-5F84A28A5D78}" type="pres">
      <dgm:prSet presAssocID="{0EFC1D72-C4A3-4E4F-9B82-BA0089F67AC1}" presName="spacer" presStyleCnt="0"/>
      <dgm:spPr/>
    </dgm:pt>
    <dgm:pt modelId="{B0044541-301A-5448-82B1-1752FE2780EE}" type="pres">
      <dgm:prSet presAssocID="{E0BC1FD9-449E-3647-A60E-A8AA56FDE34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2361D05-3015-2946-99CA-B8E2DC7B74FD}" type="pres">
      <dgm:prSet presAssocID="{B2A65EFE-FC4D-604C-9084-139F3519FDC9}" presName="spacer" presStyleCnt="0"/>
      <dgm:spPr/>
    </dgm:pt>
    <dgm:pt modelId="{BD67597C-92EC-7043-86C3-A2F01EBBB552}" type="pres">
      <dgm:prSet presAssocID="{A15E30B6-C2C2-9547-8FA8-473BFDCE547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F76891B-A8A2-B744-98C1-37EC3411B19C}" type="presOf" srcId="{A15E30B6-C2C2-9547-8FA8-473BFDCE5475}" destId="{BD67597C-92EC-7043-86C3-A2F01EBBB552}" srcOrd="0" destOrd="0" presId="urn:microsoft.com/office/officeart/2005/8/layout/vList2"/>
    <dgm:cxn modelId="{1584491F-788C-A04A-B0E2-074A3A09E737}" srcId="{60F0AE05-3A60-5445-B616-72A8987751E0}" destId="{4E70433E-3E3F-7E40-8368-5281FFD7F841}" srcOrd="0" destOrd="0" parTransId="{D017C21C-3564-874C-AE1F-0E5BC7247ADC}" sibTransId="{05BBC4E0-CBCC-0743-9993-CFC7F217625E}"/>
    <dgm:cxn modelId="{1117EE20-1432-C341-9839-DBED7C976C0A}" type="presOf" srcId="{4E70433E-3E3F-7E40-8368-5281FFD7F841}" destId="{862E8F26-2076-9244-91DE-B6F0904E4892}" srcOrd="0" destOrd="0" presId="urn:microsoft.com/office/officeart/2005/8/layout/vList2"/>
    <dgm:cxn modelId="{A6EDC737-64F3-754D-B6CB-3DC2B5D1D849}" type="presOf" srcId="{433EA4F5-7326-914E-BB36-C071BE4A6C61}" destId="{26A74818-16E5-4047-8ABF-0485FE9557B0}" srcOrd="0" destOrd="0" presId="urn:microsoft.com/office/officeart/2005/8/layout/vList2"/>
    <dgm:cxn modelId="{0F535357-B277-2E4E-8850-AE4218E92457}" srcId="{60F0AE05-3A60-5445-B616-72A8987751E0}" destId="{163FBC7D-CDF2-B245-A5D0-F36D63231306}" srcOrd="2" destOrd="0" parTransId="{436D77F3-971F-274F-A5E0-5C47FC3347AD}" sibTransId="{0EFC1D72-C4A3-4E4F-9B82-BA0089F67AC1}"/>
    <dgm:cxn modelId="{1B31C067-4F22-E74B-976C-57A00F431C3C}" srcId="{60F0AE05-3A60-5445-B616-72A8987751E0}" destId="{A15E30B6-C2C2-9547-8FA8-473BFDCE5475}" srcOrd="4" destOrd="0" parTransId="{E93E29E8-D376-C141-A72B-8FEF2A93A941}" sibTransId="{50972F75-C954-B943-9FF1-6EEA928835A7}"/>
    <dgm:cxn modelId="{5FAF8BA8-2B11-1148-8ED1-379228B61D9B}" srcId="{60F0AE05-3A60-5445-B616-72A8987751E0}" destId="{433EA4F5-7326-914E-BB36-C071BE4A6C61}" srcOrd="1" destOrd="0" parTransId="{28CBEFA1-9CBD-A140-9A94-284D5C85B804}" sibTransId="{9DABAD2D-D878-D547-AE43-3F1CEB1EC744}"/>
    <dgm:cxn modelId="{D15816BE-57D4-CD43-A5FA-F1ABDC7AC140}" type="presOf" srcId="{163FBC7D-CDF2-B245-A5D0-F36D63231306}" destId="{C65CB694-40C9-174B-A487-C3E7AF5E1C27}" srcOrd="0" destOrd="0" presId="urn:microsoft.com/office/officeart/2005/8/layout/vList2"/>
    <dgm:cxn modelId="{B0C297EC-44E1-EA4A-B976-EA351CE1C448}" srcId="{60F0AE05-3A60-5445-B616-72A8987751E0}" destId="{E0BC1FD9-449E-3647-A60E-A8AA56FDE348}" srcOrd="3" destOrd="0" parTransId="{0F6F1A33-94B8-4147-B1B6-F17BA1D1327C}" sibTransId="{B2A65EFE-FC4D-604C-9084-139F3519FDC9}"/>
    <dgm:cxn modelId="{3882F9F4-C592-1645-9D66-3CE70A8B8D90}" type="presOf" srcId="{60F0AE05-3A60-5445-B616-72A8987751E0}" destId="{9E640F9A-53F8-FF45-B5D8-CFDF730117D0}" srcOrd="0" destOrd="0" presId="urn:microsoft.com/office/officeart/2005/8/layout/vList2"/>
    <dgm:cxn modelId="{61D237F6-B113-3245-AA3D-923FE3E7174C}" type="presOf" srcId="{E0BC1FD9-449E-3647-A60E-A8AA56FDE348}" destId="{B0044541-301A-5448-82B1-1752FE2780EE}" srcOrd="0" destOrd="0" presId="urn:microsoft.com/office/officeart/2005/8/layout/vList2"/>
    <dgm:cxn modelId="{ECFA07C7-AA1C-3348-8F36-D9F1C4805E3E}" type="presParOf" srcId="{9E640F9A-53F8-FF45-B5D8-CFDF730117D0}" destId="{862E8F26-2076-9244-91DE-B6F0904E4892}" srcOrd="0" destOrd="0" presId="urn:microsoft.com/office/officeart/2005/8/layout/vList2"/>
    <dgm:cxn modelId="{A2A93344-12B3-8043-845A-0E8594B60BB1}" type="presParOf" srcId="{9E640F9A-53F8-FF45-B5D8-CFDF730117D0}" destId="{7B6F2E88-E331-B549-B79A-24EDD90EE84B}" srcOrd="1" destOrd="0" presId="urn:microsoft.com/office/officeart/2005/8/layout/vList2"/>
    <dgm:cxn modelId="{F82C21AB-7758-AB4D-8E56-24F22792A597}" type="presParOf" srcId="{9E640F9A-53F8-FF45-B5D8-CFDF730117D0}" destId="{26A74818-16E5-4047-8ABF-0485FE9557B0}" srcOrd="2" destOrd="0" presId="urn:microsoft.com/office/officeart/2005/8/layout/vList2"/>
    <dgm:cxn modelId="{9BDC8AB5-B105-8744-AC51-6FE9CD9AD762}" type="presParOf" srcId="{9E640F9A-53F8-FF45-B5D8-CFDF730117D0}" destId="{BC1CE8DA-DF4F-4E40-83B5-544F302386BA}" srcOrd="3" destOrd="0" presId="urn:microsoft.com/office/officeart/2005/8/layout/vList2"/>
    <dgm:cxn modelId="{338A9E14-AC9F-BC4C-916B-01E811B1F8DE}" type="presParOf" srcId="{9E640F9A-53F8-FF45-B5D8-CFDF730117D0}" destId="{C65CB694-40C9-174B-A487-C3E7AF5E1C27}" srcOrd="4" destOrd="0" presId="urn:microsoft.com/office/officeart/2005/8/layout/vList2"/>
    <dgm:cxn modelId="{8FC4561C-BA40-4646-996A-5D74C35F60DF}" type="presParOf" srcId="{9E640F9A-53F8-FF45-B5D8-CFDF730117D0}" destId="{689D9CDF-55F9-AD4C-8926-5F84A28A5D78}" srcOrd="5" destOrd="0" presId="urn:microsoft.com/office/officeart/2005/8/layout/vList2"/>
    <dgm:cxn modelId="{49CA7453-C8D5-CA4F-8E40-76E312D82859}" type="presParOf" srcId="{9E640F9A-53F8-FF45-B5D8-CFDF730117D0}" destId="{B0044541-301A-5448-82B1-1752FE2780EE}" srcOrd="6" destOrd="0" presId="urn:microsoft.com/office/officeart/2005/8/layout/vList2"/>
    <dgm:cxn modelId="{DD842373-8786-D84D-ADC3-7F1C756125B2}" type="presParOf" srcId="{9E640F9A-53F8-FF45-B5D8-CFDF730117D0}" destId="{92361D05-3015-2946-99CA-B8E2DC7B74FD}" srcOrd="7" destOrd="0" presId="urn:microsoft.com/office/officeart/2005/8/layout/vList2"/>
    <dgm:cxn modelId="{64D254BC-84B4-7949-B4E0-22C4A6ED3ADE}" type="presParOf" srcId="{9E640F9A-53F8-FF45-B5D8-CFDF730117D0}" destId="{BD67597C-92EC-7043-86C3-A2F01EBBB55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46FF0-8BB2-2745-B42D-EEF7685640FA}">
      <dsp:nvSpPr>
        <dsp:cNvPr id="0" name=""/>
        <dsp:cNvSpPr/>
      </dsp:nvSpPr>
      <dsp:spPr>
        <a:xfrm rot="5400000">
          <a:off x="-169674" y="172190"/>
          <a:ext cx="1131160" cy="791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Obtain and Clean</a:t>
          </a:r>
        </a:p>
      </dsp:txBody>
      <dsp:txXfrm rot="-5400000">
        <a:off x="0" y="398422"/>
        <a:ext cx="791812" cy="339348"/>
      </dsp:txXfrm>
    </dsp:sp>
    <dsp:sp modelId="{940C142A-CDB0-4042-97C7-53C7118E8420}">
      <dsp:nvSpPr>
        <dsp:cNvPr id="0" name=""/>
        <dsp:cNvSpPr/>
      </dsp:nvSpPr>
      <dsp:spPr>
        <a:xfrm rot="5400000">
          <a:off x="5351564" y="-4557235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Obtain and Clean </a:t>
          </a:r>
          <a:r>
            <a:rPr lang="en-US" sz="2200" kern="1200" dirty="0" err="1"/>
            <a:t>Micromobility</a:t>
          </a:r>
          <a:r>
            <a:rPr lang="en-US" sz="2200" kern="1200" dirty="0"/>
            <a:t> Data for Multiple Cities</a:t>
          </a:r>
        </a:p>
      </dsp:txBody>
      <dsp:txXfrm rot="-5400000">
        <a:off x="791812" y="38409"/>
        <a:ext cx="9818866" cy="663470"/>
      </dsp:txXfrm>
    </dsp:sp>
    <dsp:sp modelId="{19E48B80-5DA6-D54C-BC4D-0B52BF5192EF}">
      <dsp:nvSpPr>
        <dsp:cNvPr id="0" name=""/>
        <dsp:cNvSpPr/>
      </dsp:nvSpPr>
      <dsp:spPr>
        <a:xfrm rot="5400000">
          <a:off x="-169674" y="1186694"/>
          <a:ext cx="1131160" cy="791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Perform EDA</a:t>
          </a:r>
        </a:p>
      </dsp:txBody>
      <dsp:txXfrm rot="-5400000">
        <a:off x="0" y="1412926"/>
        <a:ext cx="791812" cy="339348"/>
      </dsp:txXfrm>
    </dsp:sp>
    <dsp:sp modelId="{CB6FF526-044C-7F40-8836-D8D42CBF5E05}">
      <dsp:nvSpPr>
        <dsp:cNvPr id="0" name=""/>
        <dsp:cNvSpPr/>
      </dsp:nvSpPr>
      <dsp:spPr>
        <a:xfrm rot="5400000">
          <a:off x="5351564" y="-3542731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Perform Exploratory Data Analysis</a:t>
          </a:r>
        </a:p>
      </dsp:txBody>
      <dsp:txXfrm rot="-5400000">
        <a:off x="791812" y="1052913"/>
        <a:ext cx="9818866" cy="663470"/>
      </dsp:txXfrm>
    </dsp:sp>
    <dsp:sp modelId="{72F1C282-5293-9D4E-B5BB-601CE2B9CAD5}">
      <dsp:nvSpPr>
        <dsp:cNvPr id="0" name=""/>
        <dsp:cNvSpPr/>
      </dsp:nvSpPr>
      <dsp:spPr>
        <a:xfrm rot="5400000">
          <a:off x="-169674" y="2201198"/>
          <a:ext cx="1131160" cy="79181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Identify Features</a:t>
          </a:r>
        </a:p>
      </dsp:txBody>
      <dsp:txXfrm rot="-5400000">
        <a:off x="0" y="2427430"/>
        <a:ext cx="791812" cy="339348"/>
      </dsp:txXfrm>
    </dsp:sp>
    <dsp:sp modelId="{3FEAED2D-D0DB-FA41-B267-96172850E7C4}">
      <dsp:nvSpPr>
        <dsp:cNvPr id="0" name=""/>
        <dsp:cNvSpPr/>
      </dsp:nvSpPr>
      <dsp:spPr>
        <a:xfrm rot="5400000">
          <a:off x="5351564" y="-2528227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Identify Key Features</a:t>
          </a:r>
        </a:p>
      </dsp:txBody>
      <dsp:txXfrm rot="-5400000">
        <a:off x="791812" y="2067417"/>
        <a:ext cx="9818866" cy="663470"/>
      </dsp:txXfrm>
    </dsp:sp>
    <dsp:sp modelId="{5C440362-024E-0F43-805B-96CDE32694EA}">
      <dsp:nvSpPr>
        <dsp:cNvPr id="0" name=""/>
        <dsp:cNvSpPr/>
      </dsp:nvSpPr>
      <dsp:spPr>
        <a:xfrm rot="5400000">
          <a:off x="-169674" y="3215702"/>
          <a:ext cx="1131160" cy="79181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Apply ML</a:t>
          </a:r>
        </a:p>
      </dsp:txBody>
      <dsp:txXfrm rot="-5400000">
        <a:off x="0" y="3441934"/>
        <a:ext cx="791812" cy="339348"/>
      </dsp:txXfrm>
    </dsp:sp>
    <dsp:sp modelId="{F18E5B69-33A6-8448-89E4-B9C5D4B01CE4}">
      <dsp:nvSpPr>
        <dsp:cNvPr id="0" name=""/>
        <dsp:cNvSpPr/>
      </dsp:nvSpPr>
      <dsp:spPr>
        <a:xfrm rot="5400000">
          <a:off x="5351564" y="-1513723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Train and test machine learning models to predict usage and growth</a:t>
          </a:r>
        </a:p>
      </dsp:txBody>
      <dsp:txXfrm rot="-5400000">
        <a:off x="791812" y="3081921"/>
        <a:ext cx="9818866" cy="663470"/>
      </dsp:txXfrm>
    </dsp:sp>
    <dsp:sp modelId="{8728040E-36F3-1346-BA09-A82545D6B252}">
      <dsp:nvSpPr>
        <dsp:cNvPr id="0" name=""/>
        <dsp:cNvSpPr/>
      </dsp:nvSpPr>
      <dsp:spPr>
        <a:xfrm rot="5400000">
          <a:off x="-169674" y="4230206"/>
          <a:ext cx="1131160" cy="791812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Evaluate and Conclude</a:t>
          </a:r>
        </a:p>
      </dsp:txBody>
      <dsp:txXfrm rot="-5400000">
        <a:off x="0" y="4456438"/>
        <a:ext cx="791812" cy="339348"/>
      </dsp:txXfrm>
    </dsp:sp>
    <dsp:sp modelId="{3F45BEEE-46F9-DC43-9D81-3CC2556A17DD}">
      <dsp:nvSpPr>
        <dsp:cNvPr id="0" name=""/>
        <dsp:cNvSpPr/>
      </dsp:nvSpPr>
      <dsp:spPr>
        <a:xfrm rot="5400000">
          <a:off x="5351564" y="-499219"/>
          <a:ext cx="735254" cy="98547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Evaluate accuracy and develop conclusions</a:t>
          </a:r>
        </a:p>
      </dsp:txBody>
      <dsp:txXfrm rot="-5400000">
        <a:off x="791812" y="4096425"/>
        <a:ext cx="9818866" cy="663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E8F26-2076-9244-91DE-B6F0904E4892}">
      <dsp:nvSpPr>
        <dsp:cNvPr id="0" name=""/>
        <dsp:cNvSpPr/>
      </dsp:nvSpPr>
      <dsp:spPr>
        <a:xfrm>
          <a:off x="0" y="51501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Merging data from different time periods</a:t>
          </a:r>
        </a:p>
      </dsp:txBody>
      <dsp:txXfrm>
        <a:off x="30442" y="81943"/>
        <a:ext cx="8067116" cy="562726"/>
      </dsp:txXfrm>
    </dsp:sp>
    <dsp:sp modelId="{26A74818-16E5-4047-8ABF-0485FE9557B0}">
      <dsp:nvSpPr>
        <dsp:cNvPr id="0" name=""/>
        <dsp:cNvSpPr/>
      </dsp:nvSpPr>
      <dsp:spPr>
        <a:xfrm>
          <a:off x="0" y="718803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Field layout changes within each city over time</a:t>
          </a:r>
        </a:p>
      </dsp:txBody>
      <dsp:txXfrm>
        <a:off x="30442" y="749245"/>
        <a:ext cx="8067116" cy="562726"/>
      </dsp:txXfrm>
    </dsp:sp>
    <dsp:sp modelId="{C65CB694-40C9-174B-A487-C3E7AF5E1C27}">
      <dsp:nvSpPr>
        <dsp:cNvPr id="0" name=""/>
        <dsp:cNvSpPr/>
      </dsp:nvSpPr>
      <dsp:spPr>
        <a:xfrm>
          <a:off x="0" y="1417293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Cities track different field elements</a:t>
          </a:r>
        </a:p>
      </dsp:txBody>
      <dsp:txXfrm>
        <a:off x="30442" y="1447735"/>
        <a:ext cx="8067116" cy="562726"/>
      </dsp:txXfrm>
    </dsp:sp>
    <dsp:sp modelId="{B0044541-301A-5448-82B1-1752FE2780EE}">
      <dsp:nvSpPr>
        <dsp:cNvPr id="0" name=""/>
        <dsp:cNvSpPr/>
      </dsp:nvSpPr>
      <dsp:spPr>
        <a:xfrm>
          <a:off x="0" y="2115783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Significant number of nulls impact usefulness</a:t>
          </a:r>
        </a:p>
      </dsp:txBody>
      <dsp:txXfrm>
        <a:off x="30442" y="2146225"/>
        <a:ext cx="8067116" cy="562726"/>
      </dsp:txXfrm>
    </dsp:sp>
    <dsp:sp modelId="{BD67597C-92EC-7043-86C3-A2F01EBBB552}">
      <dsp:nvSpPr>
        <dsp:cNvPr id="0" name=""/>
        <dsp:cNvSpPr/>
      </dsp:nvSpPr>
      <dsp:spPr>
        <a:xfrm>
          <a:off x="0" y="2814273"/>
          <a:ext cx="81280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Sheer volume of data</a:t>
          </a:r>
        </a:p>
      </dsp:txBody>
      <dsp:txXfrm>
        <a:off x="30442" y="2844715"/>
        <a:ext cx="806711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D24E1-FB28-E940-93BC-2BA46594A812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7D8A6-7948-DD40-89AA-185558FC3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8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7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1) Economic/socio-economic? Demographics? Geographic location?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Throughout, this also includes obtaining the other supplemental datasets for demographics, etc.  </a:t>
            </a:r>
          </a:p>
          <a:p>
            <a:r>
              <a:rPr lang="en-US" dirty="0"/>
              <a:t>Cleansing the data has been particularly time consuming as not only do different cities track different fields, the individual cities also have tracked different data elements over the past 3 years of review.  This has been time consuming going through the files to then determine how to merge the data in ways to allow for mostly consistent reviews over the </a:t>
            </a:r>
            <a:r>
              <a:rPr lang="en-US"/>
              <a:t>full time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5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has been particularly time consuming in working with this particular disparate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00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67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 – Differences in which data elements are tracked across different city programs.  Possibly use geo-mapping to visualize usage within each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D8A6-7948-DD40-89AA-185558FC31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837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898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67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98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842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107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80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29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5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771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54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22879-FEB8-1E4A-990D-41E8CC0CCB0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EA124CE-CFC6-7844-ACAC-D6520D432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6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ide.citibikenyc.com/system-data" TargetMode="External"/><Relationship Id="rId2" Type="http://schemas.openxmlformats.org/officeDocument/2006/relationships/hyperlink" Target="https://www.alliedmarketresearch.com/micro-mobility-market-A11372#:~:text=The%20global%20micromobility%20market%20was,17.4%25%20from%202021%20to%20203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2.emf"/><Relationship Id="rId7" Type="http://schemas.openxmlformats.org/officeDocument/2006/relationships/hyperlink" Target="https://ggwash.org/view/76308/breakfast-links-cabi-debuts-e-bikes-agai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hyperlink" Target="https://gadgetsin.com/segway-es1-foldable-electric-scooter.htm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emf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w of green locked rental bicycles">
            <a:extLst>
              <a:ext uri="{FF2B5EF4-FFF2-40B4-BE49-F238E27FC236}">
                <a16:creationId xmlns:a16="http://schemas.microsoft.com/office/drawing/2014/main" id="{D9A96287-B8F1-244D-B0A0-6C6391EA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13" y="2686288"/>
            <a:ext cx="4838699" cy="3225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2111612"/>
          </a:xfrm>
        </p:spPr>
        <p:txBody>
          <a:bodyPr>
            <a:noAutofit/>
          </a:bodyPr>
          <a:lstStyle/>
          <a:p>
            <a:r>
              <a:rPr lang="en-US" sz="4800" b="1" dirty="0"/>
              <a:t>Exploring </a:t>
            </a:r>
            <a:r>
              <a:rPr lang="en-US" sz="4800" b="1" dirty="0" err="1"/>
              <a:t>Micromobility</a:t>
            </a:r>
            <a:r>
              <a:rPr lang="en-US" sz="4800" b="1" dirty="0"/>
              <a:t> and Factors in Growth and Success of the Programs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972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Seasonal Patterns in Usage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431" y="1803265"/>
            <a:ext cx="4332299" cy="384078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Usage is clearly seasonal for NYC and Chicago</a:t>
            </a:r>
            <a:br>
              <a:rPr lang="en-US" dirty="0"/>
            </a:b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San Francisco is relatively consistent throughout the seasons</a:t>
            </a:r>
            <a:br>
              <a:rPr lang="en-US" dirty="0"/>
            </a:b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Chicago’s usage most consistent over the three year period</a:t>
            </a:r>
            <a:br>
              <a:rPr lang="en-US" dirty="0"/>
            </a:b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Usage in NYC has skyrocketed in 2021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804E1-06F9-6342-BEAD-272B4A314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61" y="1521757"/>
            <a:ext cx="6552847" cy="41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1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Types of Bikes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431" y="1803266"/>
            <a:ext cx="4332299" cy="3308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Large number have no type specified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E-Bike usage minimal in NYC but significant in San Francisco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Classic </a:t>
            </a:r>
            <a:r>
              <a:rPr lang="en-US" sz="2000" dirty="0" err="1"/>
              <a:t>dockless</a:t>
            </a:r>
            <a:r>
              <a:rPr lang="en-US" sz="2000" dirty="0"/>
              <a:t> bikes are predominant in NYC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2CF9A-0F80-2A41-A956-04C2D35C1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7" y="1565822"/>
            <a:ext cx="6269654" cy="44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9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797162"/>
          </a:xfrm>
        </p:spPr>
        <p:txBody>
          <a:bodyPr>
            <a:noAutofit/>
          </a:bodyPr>
          <a:lstStyle/>
          <a:p>
            <a:r>
              <a:rPr lang="en-US" sz="4400" dirty="0"/>
              <a:t>Types of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4592946" cy="416901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All three cities have more trips by members than casual riders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NYC’s usage by members far exceed casual riders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San Francisco is nearly even between members and casual riders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A1291-09EF-7F44-8318-CC93E4E8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85" y="1111450"/>
            <a:ext cx="6252560" cy="45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0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028" y="948706"/>
            <a:ext cx="450770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Next Steps in EDA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029" y="1498600"/>
            <a:ext cx="7464171" cy="39677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Perform additional comparative analysis between the cities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Expand beyond bikeshares to city scooter programs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Expand to additional cities and the timeframe to potentially additional years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Integrate demographics and economic conditions into analysis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C3746351-F4FC-4C3E-A4EC-298256303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820" y="1322407"/>
            <a:ext cx="3468404" cy="34684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76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028" y="948706"/>
            <a:ext cx="5749037" cy="568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Machine Learning Models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724" y="1517702"/>
            <a:ext cx="6981876" cy="409176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K-Nearest Neighbor (KNN) </a:t>
            </a:r>
            <a:r>
              <a:rPr lang="en-US" dirty="0"/>
              <a:t>–Research has been performed on the use of KNN for things like forecasting GDP growth.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ARIMA</a:t>
            </a:r>
            <a:r>
              <a:rPr lang="en-US" dirty="0"/>
              <a:t> – Provides unique benefits for forecasting based on time series data, such as to forecast inflation in Ireland.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Random Forest </a:t>
            </a:r>
            <a:r>
              <a:rPr lang="en-US" dirty="0"/>
              <a:t>–Beneficial with large datasets with many attributes.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Naïve Bayes </a:t>
            </a:r>
            <a:r>
              <a:rPr lang="en-US" dirty="0"/>
              <a:t>– Widely used for prediction.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Long Short-Term Memory (LSTM) Neural Network </a:t>
            </a:r>
            <a:r>
              <a:rPr lang="en-US" dirty="0"/>
              <a:t>– Found to be suitable for time series based forecasting with multivariate input.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Least Squares Support Vector Machine (LS-SVM) </a:t>
            </a:r>
            <a:r>
              <a:rPr lang="en-US" dirty="0"/>
              <a:t>– Found to be useful in various forecasting applications, including traffic forecasting.</a:t>
            </a:r>
          </a:p>
        </p:txBody>
      </p:sp>
      <p:pic>
        <p:nvPicPr>
          <p:cNvPr id="26" name="Graphic 25" descr="Head with Gears">
            <a:extLst>
              <a:ext uri="{FF2B5EF4-FFF2-40B4-BE49-F238E27FC236}">
                <a16:creationId xmlns:a16="http://schemas.microsoft.com/office/drawing/2014/main" id="{9E4E4D74-52C4-402A-B058-AE17F9A91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1091" y="1248683"/>
            <a:ext cx="3941972" cy="394197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69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F1DEE04-57A9-4F64-958D-D1D4941E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B516D3-E37F-4626-8C4F-CDD6D27EB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8"/>
            <a:ext cx="12192000" cy="638923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504" y="1240076"/>
            <a:ext cx="2727813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Expected Results &amp;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579" y="1240077"/>
            <a:ext cx="6034827" cy="491646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Better understand usage patterns of </a:t>
            </a:r>
            <a:r>
              <a:rPr lang="en-US" sz="2400" dirty="0" err="1"/>
              <a:t>micromobility</a:t>
            </a:r>
            <a:r>
              <a:rPr lang="en-US" sz="2400" dirty="0"/>
              <a:t> and factors most relevant to predict usage, growth, and the success of programs.</a:t>
            </a:r>
            <a:br>
              <a:rPr lang="en-US" sz="2400" dirty="0"/>
            </a:br>
            <a:endParaRPr lang="en-US" sz="2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Gain insights for evaluating and identifying other cities where </a:t>
            </a:r>
            <a:r>
              <a:rPr lang="en-US" sz="2400" dirty="0" err="1"/>
              <a:t>micromobility</a:t>
            </a:r>
            <a:r>
              <a:rPr lang="en-US" sz="2400" dirty="0"/>
              <a:t> programs would be successful.</a:t>
            </a:r>
          </a:p>
          <a:p>
            <a:br>
              <a:rPr lang="en-US" dirty="0"/>
            </a:b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665173"/>
          </a:xfrm>
        </p:spPr>
        <p:txBody>
          <a:bodyPr>
            <a:noAutofit/>
          </a:bodyPr>
          <a:lstStyle/>
          <a:p>
            <a:r>
              <a:rPr lang="en-US" sz="4000" b="1" dirty="0"/>
              <a:t>References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10301596" cy="4169012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Market background: </a:t>
            </a:r>
            <a:r>
              <a:rPr lang="en-US" sz="2000" dirty="0">
                <a:hlinkClick r:id="rId2"/>
              </a:rPr>
              <a:t>https://www.alliedmarketresearch.com/micro-mobility-market-A11372#:~:text=The%20global%20micromobility%20market%20was,17.4%25%20from%202021%20to%202030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York City Data: </a:t>
            </a:r>
            <a:r>
              <a:rPr lang="en-US" sz="2000" dirty="0">
                <a:hlinkClick r:id="rId3"/>
              </a:rPr>
              <a:t>https://ride.citibikenyc.com/system-data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J. Du, Q. Liu, K. Chen and J. Wang, "Forecasting stock prices in two ways based on LSTM neural network," 2019 IEEE 3rd Information Technology, Networking, Electronic and Automation Control Conference (ITNEC), 2019, pp. 1083-1086, </a:t>
            </a:r>
            <a:r>
              <a:rPr lang="en-US" sz="2000" dirty="0" err="1"/>
              <a:t>doi</a:t>
            </a:r>
            <a:r>
              <a:rPr lang="en-US" sz="2000" dirty="0"/>
              <a:t>: 10.1109/ITNEC.2019.8729026.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Jönsson</a:t>
            </a:r>
            <a:r>
              <a:rPr lang="en-US" sz="2000" dirty="0"/>
              <a:t>, Kristian. "Machine learning and nowcasts of Swedish GDP." Journal of Business Cycle Research 16.2 (2020): 123-134.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I. Kumar, K. Dogra, C. </a:t>
            </a:r>
            <a:r>
              <a:rPr lang="en-US" sz="2000" dirty="0" err="1"/>
              <a:t>Utreja</a:t>
            </a:r>
            <a:r>
              <a:rPr lang="en-US" sz="2000" dirty="0"/>
              <a:t> and P. Yadav, "A Comparative Study of Supervised Machine Learning Algorithms for Stock Market Trend Prediction," 2018 Second International Conference on Inventive Communication and Computational Technologies (ICICCT), 2018, pp. 1003-1007, </a:t>
            </a:r>
            <a:r>
              <a:rPr lang="en-US" sz="2000" dirty="0" err="1"/>
              <a:t>doi</a:t>
            </a:r>
            <a:r>
              <a:rPr lang="en-US" sz="2000" dirty="0"/>
              <a:t>: 10.1109/ICICCT.2018.8473214.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Meyler</a:t>
            </a:r>
            <a:r>
              <a:rPr lang="en-US" sz="2000" dirty="0"/>
              <a:t>, Aidan, Geoff Kenny, and Terry Quinn. "Forecasting Irish inflation using ARIMA models." (1998): 1-48.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Zhang, Yang, and </a:t>
            </a:r>
            <a:r>
              <a:rPr lang="en-US" sz="2000" dirty="0" err="1"/>
              <a:t>Yuncai</a:t>
            </a:r>
            <a:r>
              <a:rPr lang="en-US" sz="2000" dirty="0"/>
              <a:t> Liu. "Traffic forecasting using least squares support vector machines." </a:t>
            </a:r>
            <a:r>
              <a:rPr lang="en-US" sz="2000" dirty="0" err="1"/>
              <a:t>Transportmetrica</a:t>
            </a:r>
            <a:r>
              <a:rPr lang="en-US" sz="2000" dirty="0"/>
              <a:t> 5.3 (2009): 193-213.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7704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9">
            <a:extLst>
              <a:ext uri="{FF2B5EF4-FFF2-40B4-BE49-F238E27FC236}">
                <a16:creationId xmlns:a16="http://schemas.microsoft.com/office/drawing/2014/main" id="{B22EA398-4374-4CF8-8C8E-B9D080968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45" name="Rectangle 21">
            <a:extLst>
              <a:ext uri="{FF2B5EF4-FFF2-40B4-BE49-F238E27FC236}">
                <a16:creationId xmlns:a16="http://schemas.microsoft.com/office/drawing/2014/main" id="{FA94FCAD-3B63-47CA-BA7E-CFC91327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23">
            <a:extLst>
              <a:ext uri="{FF2B5EF4-FFF2-40B4-BE49-F238E27FC236}">
                <a16:creationId xmlns:a16="http://schemas.microsoft.com/office/drawing/2014/main" id="{4D9F0A52-8CBD-446F-8787-23B80892C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5">
            <a:extLst>
              <a:ext uri="{FF2B5EF4-FFF2-40B4-BE49-F238E27FC236}">
                <a16:creationId xmlns:a16="http://schemas.microsoft.com/office/drawing/2014/main" id="{57F12F91-6DD5-4D95-9D16-82166B4C1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What is Micromobility?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270" y="1477942"/>
            <a:ext cx="6705192" cy="3988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Shared-use simple methods of transportation, including bikeshare and scooter programs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Help combat traffic congestion and pollution in cities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Global </a:t>
            </a:r>
            <a:r>
              <a:rPr lang="en-US" sz="2000" dirty="0" err="1"/>
              <a:t>micromobility</a:t>
            </a:r>
            <a:r>
              <a:rPr lang="en-US" sz="2000" dirty="0"/>
              <a:t> market projected to grow from $44 billion in 2020 to over $214 billion by 2030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Large cities have implemented </a:t>
            </a:r>
            <a:r>
              <a:rPr lang="en-US" sz="2000" dirty="0" err="1"/>
              <a:t>micromobility</a:t>
            </a:r>
            <a:r>
              <a:rPr lang="en-US" sz="2000" dirty="0"/>
              <a:t> programs (New York, Chicago, San Francisco) 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19632A3-AE0D-5F47-82A0-2961397B0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82303" y="3566367"/>
            <a:ext cx="2601411" cy="2043881"/>
          </a:xfrm>
          <a:prstGeom prst="rect">
            <a:avLst/>
          </a:prstGeom>
        </p:spPr>
      </p:pic>
      <p:pic>
        <p:nvPicPr>
          <p:cNvPr id="11" name="Picture 10" descr="A row of bicycles parked on a sidewalk&#10;&#10;Description automatically generated with medium confidence">
            <a:extLst>
              <a:ext uri="{FF2B5EF4-FFF2-40B4-BE49-F238E27FC236}">
                <a16:creationId xmlns:a16="http://schemas.microsoft.com/office/drawing/2014/main" id="{E3CFE5A9-B913-9742-A22F-64A541896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82303" y="1477941"/>
            <a:ext cx="2601411" cy="1951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07C4-55AF-954F-B1C2-6A68E7A2BB03}"/>
              </a:ext>
            </a:extLst>
          </p:cNvPr>
          <p:cNvSpPr txBox="1"/>
          <p:nvPr/>
        </p:nvSpPr>
        <p:spPr>
          <a:xfrm>
            <a:off x="9341540" y="6870700"/>
            <a:ext cx="28504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gadgetsin.com/segway-es1-foldable-electric-scooter.ht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4F019-43EB-3749-9472-27C42D69116B}"/>
              </a:ext>
            </a:extLst>
          </p:cNvPr>
          <p:cNvSpPr txBox="1"/>
          <p:nvPr/>
        </p:nvSpPr>
        <p:spPr>
          <a:xfrm>
            <a:off x="6619445" y="6870700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s://ggwash.org/view/76308/breakfast-links-cabi-debuts-e-bikes-aga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2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489187"/>
          </a:xfrm>
        </p:spPr>
        <p:txBody>
          <a:bodyPr>
            <a:noAutofit/>
          </a:bodyPr>
          <a:lstStyle/>
          <a:p>
            <a:r>
              <a:rPr lang="en-US" sz="3600" b="1" dirty="0"/>
              <a:t>Data Overview and Elements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562101"/>
            <a:ext cx="4967596" cy="43499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Unit of Analysis is at the city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row represents one trip from point A to point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city can have millions of trips per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all city programs track the same data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from other sources to be used in conjunction for analysis (city unemployment, demographics)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20EDAE-449B-A64E-8335-C0B5AB25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936107"/>
              </p:ext>
            </p:extLst>
          </p:nvPr>
        </p:nvGraphicFramePr>
        <p:xfrm>
          <a:off x="6096000" y="1462007"/>
          <a:ext cx="55897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9751">
                  <a:extLst>
                    <a:ext uri="{9D8B030D-6E8A-4147-A177-3AD203B41FA5}">
                      <a16:colId xmlns:a16="http://schemas.microsoft.com/office/drawing/2014/main" val="366832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Standard Data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Date/Time of Departure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37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Departure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2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Date/Time of Arrival at Destination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Destination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0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Type of Transport (docked/undocked bike, e-bike)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8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Type of Customer (daily, monthly pass)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701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B0450F-00A0-194A-8F17-0029A4865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01905"/>
              </p:ext>
            </p:extLst>
          </p:nvPr>
        </p:nvGraphicFramePr>
        <p:xfrm>
          <a:off x="6095999" y="4184888"/>
          <a:ext cx="55897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9751">
                  <a:extLst>
                    <a:ext uri="{9D8B030D-6E8A-4147-A177-3AD203B41FA5}">
                      <a16:colId xmlns:a16="http://schemas.microsoft.com/office/drawing/2014/main" val="366832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Extra Data Fields (not always present)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Departure Geocoordinates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2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Destination Geocoordinates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0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Year of Birth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7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34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720829" cy="489187"/>
          </a:xfrm>
        </p:spPr>
        <p:txBody>
          <a:bodyPr>
            <a:noAutofit/>
          </a:bodyPr>
          <a:lstStyle/>
          <a:p>
            <a:r>
              <a:rPr lang="en-US" sz="3600" b="1" dirty="0"/>
              <a:t>Data Derived Elements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2014537"/>
            <a:ext cx="4967596" cy="3897549"/>
          </a:xfrm>
        </p:spPr>
        <p:txBody>
          <a:bodyPr>
            <a:normAutofit/>
          </a:bodyPr>
          <a:lstStyle/>
          <a:p>
            <a:r>
              <a:rPr lang="en-US" sz="2800" dirty="0"/>
              <a:t>Derived fields created to provide additional features for use in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20EDAE-449B-A64E-8335-C0B5AB25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819557"/>
              </p:ext>
            </p:extLst>
          </p:nvPr>
        </p:nvGraphicFramePr>
        <p:xfrm>
          <a:off x="6441127" y="2109111"/>
          <a:ext cx="35172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260">
                  <a:extLst>
                    <a:ext uri="{9D8B030D-6E8A-4147-A177-3AD203B41FA5}">
                      <a16:colId xmlns:a16="http://schemas.microsoft.com/office/drawing/2014/main" val="366832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Derived Data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Duration of 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37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Hour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2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09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92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F1DEE04-57A9-4F64-958D-D1D4941E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FE7134-47B1-4BFF-93CB-669E11257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8"/>
            <a:ext cx="12192000" cy="638923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683" y="1240076"/>
            <a:ext cx="2777397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Research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4629" y="798911"/>
            <a:ext cx="7561941" cy="5863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factors impact usage and growth of </a:t>
            </a:r>
            <a:r>
              <a:rPr lang="en-US" sz="2800" dirty="0" err="1"/>
              <a:t>micromobility</a:t>
            </a:r>
            <a:r>
              <a:rPr lang="en-US" sz="2800" dirty="0"/>
              <a:t>?</a:t>
            </a:r>
            <a:br>
              <a:rPr lang="en-US" sz="2800" dirty="0"/>
            </a:br>
            <a:endParaRPr lang="en-US" sz="2800" dirty="0"/>
          </a:p>
          <a:p>
            <a:pPr marL="2286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Can machine-learning be used to accurately: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Predict growth or usage patterns in </a:t>
            </a:r>
            <a:r>
              <a:rPr lang="en-US" sz="2800" dirty="0" err="1"/>
              <a:t>micromobility</a:t>
            </a:r>
            <a:r>
              <a:rPr lang="en-US" sz="2800" dirty="0"/>
              <a:t>?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Identify other cities where </a:t>
            </a:r>
            <a:r>
              <a:rPr lang="en-US" sz="2800" dirty="0" err="1"/>
              <a:t>micromobility</a:t>
            </a:r>
            <a:r>
              <a:rPr lang="en-US" sz="2800" dirty="0"/>
              <a:t> programs would have a high likelihood of success?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17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3EE355-0D4C-4D91-8AE1-2876567D1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A01B9BFB-0E23-404F-936C-2681B3883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A188135-D6F0-4A77-85B9-2E45772B3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8FB62CA7-7168-452A-8E46-BFE14ECFB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EF2B985F-E839-44D5-9DD8-BC9DEE34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960" y="528063"/>
            <a:ext cx="9603275" cy="5772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Research Process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2D73AC3-7DF7-43FB-9D67-3CE387E94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0874" y="1996645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965CCFE-3123-4C5E-BA80-B081F41E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90" name="Diagram 3">
            <a:extLst>
              <a:ext uri="{FF2B5EF4-FFF2-40B4-BE49-F238E27FC236}">
                <a16:creationId xmlns:a16="http://schemas.microsoft.com/office/drawing/2014/main" id="{71115563-6657-439A-AF5B-54BF73543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277351"/>
              </p:ext>
            </p:extLst>
          </p:nvPr>
        </p:nvGraphicFramePr>
        <p:xfrm>
          <a:off x="814960" y="1401031"/>
          <a:ext cx="10646571" cy="5194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6819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835551"/>
            <a:ext cx="9720829" cy="574793"/>
          </a:xfrm>
        </p:spPr>
        <p:txBody>
          <a:bodyPr>
            <a:noAutofit/>
          </a:bodyPr>
          <a:lstStyle/>
          <a:p>
            <a:r>
              <a:rPr lang="en-US" sz="3600" b="1" dirty="0"/>
              <a:t>Data Cleansing Challenges</a:t>
            </a:r>
            <a:endParaRPr lang="en-US" sz="3600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26B3C71-AE6B-1849-8E52-CBCEF981E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549342"/>
              </p:ext>
            </p:extLst>
          </p:nvPr>
        </p:nvGraphicFramePr>
        <p:xfrm>
          <a:off x="1128403" y="1839018"/>
          <a:ext cx="8128000" cy="345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38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835551"/>
            <a:ext cx="9720829" cy="457221"/>
          </a:xfrm>
        </p:spPr>
        <p:txBody>
          <a:bodyPr>
            <a:noAutofit/>
          </a:bodyPr>
          <a:lstStyle/>
          <a:p>
            <a:r>
              <a:rPr lang="en-US" sz="2800" b="1" dirty="0"/>
              <a:t>EDA – By City for January 2019 through January 2022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1743075"/>
            <a:ext cx="4592946" cy="416901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Included three cities in our analysis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NYC had nearly 70 million trips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Chicago totaled 13 million trips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San Francisco had about 7 million trips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18A48-3400-BA4D-938D-AB776803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16" y="1743075"/>
            <a:ext cx="6494759" cy="38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9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D4C9-A37A-8E4E-B63A-EB20BD05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Summary of Trips by Year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3E68-6A97-9E40-85C0-3331D7E0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271" y="1781503"/>
            <a:ext cx="4188304" cy="368484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Decrease in usage in 2020 with the Covid-19 pandemic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2021 trips in total exceeded that of 2019 before the pandemic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San Francisco’s usage remained relatively steady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B0-90DB-3447-9450-8F7D9B132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575" y="1402717"/>
            <a:ext cx="6755688" cy="42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8147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{E09DD06B-F451-D24A-958B-4EA2E49E5BE8}tf10001119</Template>
  <TotalTime>727</TotalTime>
  <Words>1064</Words>
  <Application>Microsoft Macintosh PowerPoint</Application>
  <PresentationFormat>Widescreen</PresentationFormat>
  <Paragraphs>113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Gallery</vt:lpstr>
      <vt:lpstr>Exploring Micromobility and Factors in Growth and Success of the Programs</vt:lpstr>
      <vt:lpstr>What is Micromobility?</vt:lpstr>
      <vt:lpstr>Data Overview and Elements</vt:lpstr>
      <vt:lpstr>Data Derived Elements</vt:lpstr>
      <vt:lpstr>Research Questions</vt:lpstr>
      <vt:lpstr>Research Process</vt:lpstr>
      <vt:lpstr>Data Cleansing Challenges</vt:lpstr>
      <vt:lpstr>EDA – By City for January 2019 through January 2022</vt:lpstr>
      <vt:lpstr>Summary of Trips by Year</vt:lpstr>
      <vt:lpstr>Seasonal Patterns in Usage</vt:lpstr>
      <vt:lpstr>Types of Bikes</vt:lpstr>
      <vt:lpstr>Types of Users</vt:lpstr>
      <vt:lpstr>Next Steps in EDA</vt:lpstr>
      <vt:lpstr>Machine Learning Models</vt:lpstr>
      <vt:lpstr>Expected Results &amp; Outcomes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</dc:creator>
  <cp:lastModifiedBy>Dave F</cp:lastModifiedBy>
  <cp:revision>47</cp:revision>
  <dcterms:created xsi:type="dcterms:W3CDTF">2022-02-27T22:57:09Z</dcterms:created>
  <dcterms:modified xsi:type="dcterms:W3CDTF">2022-03-07T22:46:12Z</dcterms:modified>
</cp:coreProperties>
</file>